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2" r:id="rId1"/>
  </p:sldMasterIdLst>
  <p:notesMasterIdLst>
    <p:notesMasterId r:id="rId9"/>
  </p:notesMasterIdLst>
  <p:sldIdLst>
    <p:sldId id="308" r:id="rId2"/>
    <p:sldId id="312" r:id="rId3"/>
    <p:sldId id="322" r:id="rId4"/>
    <p:sldId id="305" r:id="rId5"/>
    <p:sldId id="321" r:id="rId6"/>
    <p:sldId id="326" r:id="rId7"/>
    <p:sldId id="327" r:id="rId8"/>
  </p:sldIdLst>
  <p:sldSz cx="9144000" cy="5143500" type="screen16x9"/>
  <p:notesSz cx="6797675" cy="9931400"/>
  <p:embeddedFontLst>
    <p:embeddedFont>
      <p:font typeface="Montserrat" charset="0"/>
      <p:regular r:id="rId10"/>
      <p:bold r:id="rId11"/>
      <p:italic r:id="rId12"/>
      <p:boldItalic r:id="rId13"/>
    </p:embeddedFont>
    <p:embeddedFont>
      <p:font typeface="Futura PT" charset="0"/>
      <p:regular r:id="rId14"/>
      <p:bold r:id="rId15"/>
    </p:embeddedFont>
    <p:embeddedFont>
      <p:font typeface="Futura PT Heavy" charset="0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Helvetica Neue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220" userDrawn="1">
          <p15:clr>
            <a:srgbClr val="A4A3A4"/>
          </p15:clr>
        </p15:guide>
        <p15:guide id="3" pos="453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975F"/>
    <a:srgbClr val="E26651"/>
    <a:srgbClr val="FAFAF7"/>
    <a:srgbClr val="523935"/>
    <a:srgbClr val="DB4127"/>
    <a:srgbClr val="D9D9D9"/>
    <a:srgbClr val="DB4026"/>
    <a:srgbClr val="C7D2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DFA56C-7A58-4BB9-9D6E-5A2B90FB587A}">
  <a:tblStyle styleId="{E8DFA56C-7A58-4BB9-9D6E-5A2B90FB58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24" autoAdjust="0"/>
    <p:restoredTop sz="94055" autoAdjust="0"/>
  </p:normalViewPr>
  <p:slideViewPr>
    <p:cSldViewPr snapToGrid="0">
      <p:cViewPr>
        <p:scale>
          <a:sx n="100" d="100"/>
          <a:sy n="100" d="100"/>
        </p:scale>
        <p:origin x="-372" y="48"/>
      </p:cViewPr>
      <p:guideLst>
        <p:guide orient="horz" pos="1620"/>
        <p:guide pos="3220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0805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9ffceb272_6_1428:notes"/>
          <p:cNvSpPr txBox="1">
            <a:spLocks noGrp="1"/>
          </p:cNvSpPr>
          <p:nvPr>
            <p:ph type="body" idx="1"/>
          </p:nvPr>
        </p:nvSpPr>
        <p:spPr>
          <a:xfrm>
            <a:off x="679768" y="4779492"/>
            <a:ext cx="5438140" cy="391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g89ffceb272_6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631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9ffceb272_6_1392:notes"/>
          <p:cNvSpPr txBox="1">
            <a:spLocks noGrp="1"/>
          </p:cNvSpPr>
          <p:nvPr>
            <p:ph type="body" idx="1"/>
          </p:nvPr>
        </p:nvSpPr>
        <p:spPr>
          <a:xfrm>
            <a:off x="679768" y="4779492"/>
            <a:ext cx="5438140" cy="391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2" name="Google Shape;622;g89ffceb272_6_1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5033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17667" y="232508"/>
            <a:ext cx="5550493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100"/>
              <a:buFont typeface="Calibri"/>
              <a:buNone/>
              <a:defRPr sz="21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417667" y="912511"/>
            <a:ext cx="5550493" cy="356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58" name="Google Shape;158;p31"/>
          <p:cNvCxnSpPr/>
          <p:nvPr/>
        </p:nvCxnSpPr>
        <p:spPr>
          <a:xfrm>
            <a:off x="417667" y="280764"/>
            <a:ext cx="0" cy="240032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устой слайд">
  <p:cSld name="1_Пустой слайд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54534" y="273844"/>
            <a:ext cx="55929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700"/>
              <a:buFont typeface="Calibri"/>
              <a:buNone/>
              <a:defRPr sz="27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454534" y="1574068"/>
            <a:ext cx="7886700" cy="280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62" name="Google Shape;162;p32"/>
          <p:cNvCxnSpPr/>
          <p:nvPr/>
        </p:nvCxnSpPr>
        <p:spPr>
          <a:xfrm>
            <a:off x="1073929" y="1104134"/>
            <a:ext cx="7449585" cy="0"/>
          </a:xfrm>
          <a:prstGeom prst="straightConnector1">
            <a:avLst/>
          </a:prstGeom>
          <a:noFill/>
          <a:ln w="9525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32"/>
          <p:cNvCxnSpPr/>
          <p:nvPr/>
        </p:nvCxnSpPr>
        <p:spPr>
          <a:xfrm>
            <a:off x="529149" y="1104134"/>
            <a:ext cx="2258584" cy="0"/>
          </a:xfrm>
          <a:prstGeom prst="straightConnector1">
            <a:avLst/>
          </a:prstGeom>
          <a:noFill/>
          <a:ln w="63500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1347788" y="2464594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f-poisk.ru/regions/" TargetMode="External"/><Relationship Id="rId2" Type="http://schemas.openxmlformats.org/officeDocument/2006/relationships/hyperlink" Target="https://&#1075;&#1086;&#1076;2020.&#1088;&#1092;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k.com/rfpoi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rvaya-shkola.ru/sites/default/files/field/image/11474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" t="3754" r="124" b="11872"/>
          <a:stretch/>
        </p:blipFill>
        <p:spPr bwMode="auto">
          <a:xfrm>
            <a:off x="-14514" y="1"/>
            <a:ext cx="9158514" cy="51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9" name="Google Shape;619;p103"/>
          <p:cNvSpPr/>
          <p:nvPr/>
        </p:nvSpPr>
        <p:spPr>
          <a:xfrm>
            <a:off x="3198981" y="2997538"/>
            <a:ext cx="2744619" cy="750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u="none" strike="noStrike" cap="none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"/>
              </a:rPr>
              <a:t>МЕРОПРИЯТИЯ,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ПРИУРОЧЕННЫЕ</a:t>
            </a:r>
            <a:r>
              <a:rPr lang="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 К ПАМЯТНОЙ ДАТЕ</a:t>
            </a:r>
            <a:endParaRPr sz="1800" b="1" dirty="0">
              <a:solidFill>
                <a:srgbClr val="523935"/>
              </a:solidFill>
              <a:latin typeface="Ristretto Pro Rg" panose="020B0008030200020004" pitchFamily="34" charset="0"/>
              <a:ea typeface="Montserrat"/>
              <a:cs typeface="Montserrat"/>
              <a:sym typeface="Montserrat Ligh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2F7EAA-7400-A34A-8C9A-188B4F6AD5A4}"/>
              </a:ext>
            </a:extLst>
          </p:cNvPr>
          <p:cNvSpPr/>
          <p:nvPr/>
        </p:nvSpPr>
        <p:spPr>
          <a:xfrm>
            <a:off x="3847147" y="243641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" sz="3200" b="1" dirty="0">
                <a:solidFill>
                  <a:srgbClr val="FAFAF7"/>
                </a:solidFill>
                <a:latin typeface="Ristretto Pro Rg" panose="020B0008030200020004" pitchFamily="34" charset="0"/>
                <a:ea typeface="Montserrat Black"/>
                <a:cs typeface="Montserrat Black"/>
                <a:sym typeface="Montserrat Black"/>
              </a:rPr>
              <a:t>3 ДЕКАБРЯ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041730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1030893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1239908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Нашивка 21"/>
          <p:cNvSpPr/>
          <p:nvPr/>
        </p:nvSpPr>
        <p:spPr>
          <a:xfrm rot="5400000">
            <a:off x="1195321" y="1313932"/>
            <a:ext cx="632067" cy="981709"/>
          </a:xfrm>
          <a:prstGeom prst="chevron">
            <a:avLst>
              <a:gd name="adj" fmla="val 45614"/>
            </a:avLst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3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kcsonkadui.soc35.ru/images/images/10.2019/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57" b="100000" l="53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55" t="-1" b="213"/>
          <a:stretch/>
        </p:blipFill>
        <p:spPr bwMode="auto">
          <a:xfrm flipH="1">
            <a:off x="55991" y="1029501"/>
            <a:ext cx="2784394" cy="41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0491" y="306604"/>
            <a:ext cx="6963509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52950" y="890460"/>
            <a:ext cx="447903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День Неизвестного солдата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— памятная дата в России, с 2014 года отмечаемая ежегодно 3 декабря в память о российских и советских воинах, погибших в боевых действиях на территории страны или за её пределами. Каждый декабрь в России чествуют всех, кто сражался за Родину, но не снискал ни почета, ни славы. Тех, кто остался лишь в памяти близких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</a:t>
            </a:r>
            <a:endParaRPr lang="ru-RU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endParaRPr lang="ru-RU" sz="105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0492" y="343067"/>
            <a:ext cx="696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3 ДЕКАБРЯ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2949" y="2796449"/>
            <a:ext cx="5850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3 декабря 1966 года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когда исполнилось 25 лет с разгрома гитлеровских войск под Москвой, с 41-го километра Ленинградского шоссе, места кровопролитных боев, в Александровский сад к Кремлевской стене был перенесен прах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Неизвестного солдата. </a:t>
            </a:r>
          </a:p>
          <a:p>
            <a:endParaRPr lang="ru-RU" sz="1100" b="1" dirty="0">
              <a:solidFill>
                <a:srgbClr val="C0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8 мая 1967 года открыт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мемориальный архитектурный ансамбль «Могила Неизвестного солдата».</a:t>
            </a:r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Вечный огонь славы, вырывающийся из середины бронзовой воинской звезды,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зажжён от пламени, пылающего на Марсовом поле в Петербурге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 «Имя твое неизвестно, подвиг твой бессмертен» – начертано на гранитной плите надгробья.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</a:br>
            <a:endParaRPr lang="ru-RU" sz="1100" b="1" dirty="0">
              <a:solidFill>
                <a:srgbClr val="C00000"/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08904" y="2221468"/>
            <a:ext cx="6335096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08904" y="2288708"/>
            <a:ext cx="633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  <a:ea typeface="Montserrat Light"/>
                <a:cs typeface="Futura PT" panose="020B0604020202020204" charset="0"/>
              </a:rPr>
              <a:t>«Имя твоё неизвестно, подвиг твой бессмертен!»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54743" y="295430"/>
            <a:ext cx="941366" cy="792476"/>
            <a:chOff x="1277399" y="189159"/>
            <a:chExt cx="941366" cy="7924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Прямоугольник 35"/>
          <p:cNvSpPr/>
          <p:nvPr/>
        </p:nvSpPr>
        <p:spPr>
          <a:xfrm>
            <a:off x="343906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 rot="5400000">
            <a:off x="552921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0364" y="465457"/>
            <a:ext cx="583194" cy="6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2678" y="947616"/>
            <a:ext cx="1616535" cy="18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61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76826"/>
            <a:ext cx="5233737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090" y="1113695"/>
            <a:ext cx="52279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В этот день мы вспоминает тех,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кто отдал свою жизнь за нашу Родину, мирное небо и наше будущее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но при этом не получил взамен почестей или славы: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это бойцы, пропавшие без вести, и неопознанные солдаты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потерявшие всех родных и близких – те, кого не сможет вспомнить семья или друзья. </a:t>
            </a:r>
          </a:p>
          <a:p>
            <a:endParaRPr lang="ru-RU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Мероприятия, приуроченные к памятной дате,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призывают вспомнить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тех,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кто не вернулся домой с поля боя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и был похоронен «у неизвестного поселка», тех,</a:t>
            </a:r>
            <a:r>
              <a:rPr lang="ru-RU" sz="1100" b="1" dirty="0">
                <a:solidFill>
                  <a:srgbClr val="FF0000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чьи имена некому назвать сегодня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.</a:t>
            </a:r>
          </a:p>
          <a:p>
            <a:endParaRPr lang="ru-RU" sz="1100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Вечный огонь у мемориалов «Неизвестному солдату»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символизирует собой нашу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благодарность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которую мы проносим через поколения, за подвиг людей, чьи имена затеряны в истории, но чье жертвование собой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будет жить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 в ней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вечно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  </a:t>
            </a:r>
            <a:endParaRPr lang="en-US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endParaRPr lang="en-US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4,5 миллиона пропавших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без вести после Великой Отечественной войны солдат числится на территории бывшего Советского Союза.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120 тысяч человек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— останки стольких солдат нашли участники Поискового движения России с 2012 по 2018 годы.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6 тысячам человек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за это время удалось вернуть их имена.</a:t>
            </a:r>
          </a:p>
        </p:txBody>
      </p:sp>
      <p:pic>
        <p:nvPicPr>
          <p:cNvPr id="2050" name="Picture 2" descr="Памятник Неизвестному солдату — National Geographic Россия: красота мира в  каждом кад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7920965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Прямоугольник 20"/>
          <p:cNvSpPr/>
          <p:nvPr/>
        </p:nvSpPr>
        <p:spPr>
          <a:xfrm>
            <a:off x="7899737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8108752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416768"/>
            <a:ext cx="5233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ДЕНЬ НЕИЗВЕСТНОГО СОЛДАТА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7427" y="3771902"/>
            <a:ext cx="526819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48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4"/>
          <p:cNvSpPr/>
          <p:nvPr/>
        </p:nvSpPr>
        <p:spPr>
          <a:xfrm>
            <a:off x="336175" y="1079094"/>
            <a:ext cx="8471647" cy="2953942"/>
          </a:xfrm>
          <a:prstGeom prst="rect">
            <a:avLst/>
          </a:prstGeom>
          <a:solidFill>
            <a:srgbClr val="DB4026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626" name="Google Shape;626;p104"/>
          <p:cNvSpPr txBox="1"/>
          <p:nvPr/>
        </p:nvSpPr>
        <p:spPr>
          <a:xfrm>
            <a:off x="978347" y="1085208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104"/>
          <p:cNvSpPr txBox="1"/>
          <p:nvPr/>
        </p:nvSpPr>
        <p:spPr>
          <a:xfrm>
            <a:off x="6140173" y="1079094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20:00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104"/>
          <p:cNvSpPr txBox="1"/>
          <p:nvPr/>
        </p:nvSpPr>
        <p:spPr>
          <a:xfrm>
            <a:off x="1313608" y="3116600"/>
            <a:ext cx="2261441" cy="59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ВОЗЛОЖЕНИЕ ЦВЕТОВ</a:t>
            </a:r>
            <a:endParaRPr sz="10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Возложение к памятникам 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и мемориалам Неизвестному солдату</a:t>
            </a:r>
            <a:endParaRPr sz="600" dirty="0">
              <a:solidFill>
                <a:srgbClr val="FFFFFF"/>
              </a:solidFill>
              <a:latin typeface="+mn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0" name="Google Shape;630;p104"/>
          <p:cNvSpPr/>
          <p:nvPr/>
        </p:nvSpPr>
        <p:spPr>
          <a:xfrm>
            <a:off x="648236" y="1602420"/>
            <a:ext cx="7860144" cy="70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1" name="Google Shape;631;p104"/>
          <p:cNvSpPr/>
          <p:nvPr/>
        </p:nvSpPr>
        <p:spPr>
          <a:xfrm>
            <a:off x="1408093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3" name="Google Shape;633;p104"/>
          <p:cNvSpPr/>
          <p:nvPr/>
        </p:nvSpPr>
        <p:spPr>
          <a:xfrm>
            <a:off x="6562103" y="137256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4" name="Google Shape;634;p104"/>
          <p:cNvSpPr/>
          <p:nvPr/>
        </p:nvSpPr>
        <p:spPr>
          <a:xfrm>
            <a:off x="3985098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5" name="Google Shape;635;p104"/>
          <p:cNvSpPr txBox="1"/>
          <p:nvPr/>
        </p:nvSpPr>
        <p:spPr>
          <a:xfrm>
            <a:off x="3575049" y="1089619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14:00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104"/>
          <p:cNvSpPr txBox="1">
            <a:spLocks noGrp="1"/>
          </p:cNvSpPr>
          <p:nvPr>
            <p:ph type="title" idx="4294967295"/>
          </p:nvPr>
        </p:nvSpPr>
        <p:spPr>
          <a:xfrm>
            <a:off x="0" y="111613"/>
            <a:ext cx="9144000" cy="463182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ru" sz="2000" b="1" dirty="0">
                <a:solidFill>
                  <a:srgbClr val="434343"/>
                </a:solidFill>
                <a:latin typeface="+mj-lt"/>
                <a:ea typeface="Montserrat ExtraBold"/>
                <a:cs typeface="Futura PT Heavy" panose="020B0802020204020303" charset="0"/>
                <a:sym typeface="Montserrat ExtraBold"/>
              </a:rPr>
              <a:t>    ГРАФИК МЕРОПРИЯТИЙ</a:t>
            </a:r>
            <a:endParaRPr sz="2000" b="1" dirty="0">
              <a:solidFill>
                <a:srgbClr val="434343"/>
              </a:solidFill>
              <a:latin typeface="+mj-lt"/>
              <a:ea typeface="Montserrat ExtraBold"/>
              <a:cs typeface="Futura PT Heavy" panose="020B0802020204020303" charset="0"/>
              <a:sym typeface="Montserrat ExtraBold"/>
            </a:endParaRPr>
          </a:p>
        </p:txBody>
      </p:sp>
      <p:sp>
        <p:nvSpPr>
          <p:cNvPr id="642" name="Google Shape;642;p104"/>
          <p:cNvSpPr txBox="1"/>
          <p:nvPr/>
        </p:nvSpPr>
        <p:spPr>
          <a:xfrm>
            <a:off x="6456371" y="3111286"/>
            <a:ext cx="1760529" cy="76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rPr>
              <a:t>СВЕТОВЫЕ ПРОЕКЦИИ</a:t>
            </a:r>
          </a:p>
          <a:p>
            <a:r>
              <a:rPr lang="ru-RU" sz="1000" dirty="0">
                <a:solidFill>
                  <a:srgbClr val="FFFFFF"/>
                </a:solidFill>
                <a:ea typeface="Montserrat Light"/>
                <a:cs typeface="Montserrat Light"/>
                <a:sym typeface="Montserrat"/>
              </a:rPr>
              <a:t>Подсветка памятников и проекции в виде символов дня</a:t>
            </a:r>
            <a:endParaRPr sz="1000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624;p104"/>
          <p:cNvSpPr/>
          <p:nvPr/>
        </p:nvSpPr>
        <p:spPr>
          <a:xfrm>
            <a:off x="332748" y="4159633"/>
            <a:ext cx="8475074" cy="98386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55" name="Google Shape;648;p104"/>
          <p:cNvSpPr/>
          <p:nvPr/>
        </p:nvSpPr>
        <p:spPr>
          <a:xfrm>
            <a:off x="601926" y="4199921"/>
            <a:ext cx="2816621" cy="19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b="1" dirty="0">
                <a:solidFill>
                  <a:srgbClr val="E26651"/>
                </a:solidFill>
                <a:latin typeface="+mn-lt"/>
                <a:ea typeface="Montserrat"/>
                <a:cs typeface="Montserrat"/>
                <a:sym typeface="Montserrat"/>
              </a:rPr>
              <a:t>МЕРОПРИЯТИЯ В ТЕЧЕНИЕ ДНЯ</a:t>
            </a:r>
            <a:endParaRPr sz="1200" b="1" dirty="0">
              <a:solidFill>
                <a:srgbClr val="E2665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642;p104"/>
          <p:cNvSpPr txBox="1"/>
          <p:nvPr/>
        </p:nvSpPr>
        <p:spPr>
          <a:xfrm>
            <a:off x="3907263" y="3114317"/>
            <a:ext cx="2151234" cy="62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ОГНИ ПАМЯТИ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Зажжение всех мемориалов, почётный караул</a:t>
            </a:r>
          </a:p>
        </p:txBody>
      </p:sp>
      <p:sp>
        <p:nvSpPr>
          <p:cNvPr id="38" name="Google Shape;626;p104"/>
          <p:cNvSpPr txBox="1"/>
          <p:nvPr/>
        </p:nvSpPr>
        <p:spPr>
          <a:xfrm>
            <a:off x="477175" y="513166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626;p104"/>
          <p:cNvSpPr txBox="1"/>
          <p:nvPr/>
        </p:nvSpPr>
        <p:spPr>
          <a:xfrm>
            <a:off x="3418548" y="505591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01:00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626;p104"/>
          <p:cNvSpPr txBox="1"/>
          <p:nvPr/>
        </p:nvSpPr>
        <p:spPr>
          <a:xfrm>
            <a:off x="6319434" y="523262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pic>
        <p:nvPicPr>
          <p:cNvPr id="3074" name="Picture 2" descr="https://regnum.ru/uploads/pictures/news/2017/01/27/regnum_picture_14855178111021810_norm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9" r="16749"/>
          <a:stretch/>
        </p:blipFill>
        <p:spPr bwMode="auto">
          <a:xfrm>
            <a:off x="1429934" y="1803000"/>
            <a:ext cx="1139515" cy="1139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xn-----7kcbgld8ar8aphgi7e0de.xn--p1ai/wp-content/uploads/2015/05/%D0%9E%D0%B3%D0%BE%D0%BD%D1%8C-1430998508dsc_34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54" r="16754"/>
          <a:stretch/>
        </p:blipFill>
        <p:spPr bwMode="auto">
          <a:xfrm>
            <a:off x="3999383" y="1803000"/>
            <a:ext cx="1141945" cy="1141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static.tildacdn.com/tild3665-3731-4561-a263-306330313331/_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69" t="13099" r="13099" b="14269"/>
          <a:stretch/>
        </p:blipFill>
        <p:spPr bwMode="auto">
          <a:xfrm>
            <a:off x="6571262" y="1799712"/>
            <a:ext cx="1142803" cy="1142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3" name="Google Shape;650;p104"/>
          <p:cNvSpPr txBox="1"/>
          <p:nvPr/>
        </p:nvSpPr>
        <p:spPr>
          <a:xfrm>
            <a:off x="623825" y="4404849"/>
            <a:ext cx="2096102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АНОНС ПАМЯТНОЙ ДАТЫ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наружная реклама в городах РФ 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 Дне Неизвестного солдата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650;p104"/>
          <p:cNvSpPr txBox="1"/>
          <p:nvPr/>
        </p:nvSpPr>
        <p:spPr>
          <a:xfrm>
            <a:off x="5570455" y="4379010"/>
            <a:ext cx="3059268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ОНЛАЙН ТЕСТ -  ЭСТАФЕТА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 уровень знания о Дне Неизвестного солдата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Поддержка от РДШ и др. партнёров ГПиС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650;p104"/>
          <p:cNvSpPr txBox="1"/>
          <p:nvPr/>
        </p:nvSpPr>
        <p:spPr>
          <a:xfrm>
            <a:off x="2990031" y="4455323"/>
            <a:ext cx="1834465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УРОК ПАМЯТИ В ОБРАЗОВАТЕЛЬНЫХ УЧРЕЖДЕНИЯХ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860012" y="4605827"/>
            <a:ext cx="281316" cy="16709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249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66;p105"/>
          <p:cNvSpPr txBox="1"/>
          <p:nvPr/>
        </p:nvSpPr>
        <p:spPr>
          <a:xfrm>
            <a:off x="518984" y="901699"/>
            <a:ext cx="3834821" cy="351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Возложение цветов к мемориалам </a:t>
            </a:r>
            <a:r>
              <a:rPr lang="en-US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/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памятникам Неизвестному солдату</a:t>
            </a: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Огни Памяти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Зажжение Огней Памяти на всех мемориалах в населенных пунктах регионов (в соответствии с Приложение №2 к приказу Министра обороны Российской Федерации от 6 февраля 2019 г. №56).</a:t>
            </a: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Световые проекции </a:t>
            </a:r>
            <a:endParaRPr lang="ru-RU" sz="1100" dirty="0">
              <a:solidFill>
                <a:srgbClr val="FFFF00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82563" lvl="0"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Гобо проекции на памятники и центральные здания административного значения в виде символов дня: Вечный огонь, журавли, надпись «День Неизвестного солдата»</a:t>
            </a:r>
          </a:p>
          <a:p>
            <a:pPr marL="182563" lvl="0"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tx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</p:txBody>
      </p:sp>
      <p:sp>
        <p:nvSpPr>
          <p:cNvPr id="12" name="Google Shape;666;p105"/>
          <p:cNvSpPr txBox="1"/>
          <p:nvPr/>
        </p:nvSpPr>
        <p:spPr>
          <a:xfrm>
            <a:off x="4449232" y="901700"/>
            <a:ext cx="4167541" cy="3519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  <a:defRPr sz="1100">
                <a:solidFill>
                  <a:schemeClr val="dk1"/>
                </a:solidFill>
                <a:latin typeface="Futura PT" panose="020B0604020202020204" charset="0"/>
                <a:ea typeface="Montserrat Light"/>
                <a:cs typeface="Futura PT" panose="020B0604020202020204" charset="0"/>
              </a:defRPr>
            </a:lvl1pPr>
          </a:lstStyle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Урок памяти в образовательных учреждениях 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</a:rPr>
              <a:t>Донести ценность традиции памяти неизвестных бойцов и их подвигов по всему миру – в особенности в современной России.</a:t>
            </a:r>
            <a:r>
              <a:rPr lang="ru-RU" dirty="0">
                <a:solidFill>
                  <a:schemeClr val="tx1"/>
                </a:solidFill>
                <a:latin typeface="+mn-lt"/>
                <a:sym typeface="Montserrat Light"/>
              </a:rPr>
              <a:t> Описать тезисно про день, вклад поисковиков, антропологов. </a:t>
            </a:r>
          </a:p>
          <a:p>
            <a:pPr marL="0" indent="0">
              <a:buNone/>
            </a:pPr>
            <a:endParaRPr lang="ru-RU" b="1" dirty="0">
              <a:solidFill>
                <a:srgbClr val="E26651"/>
              </a:solidFill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Онлайн тест для школьников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sym typeface="Montserrat Light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Тест в социальной сети ВКонтакте, цель которого </a:t>
            </a:r>
            <a:r>
              <a:rPr lang="ru-RU" dirty="0">
                <a:latin typeface="+mn-lt"/>
              </a:rPr>
              <a:t>обратить внимание детей на День Неизвестного солдата с необычного и интересного для них ракурса.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+mn-lt"/>
                <a:sym typeface="Montserrat Light"/>
              </a:rPr>
              <a:t/>
            </a:r>
            <a:br>
              <a:rPr lang="ru-RU" dirty="0">
                <a:latin typeface="+mn-lt"/>
                <a:sym typeface="Montserrat Light"/>
              </a:rPr>
            </a:br>
            <a:r>
              <a:rPr lang="ru-RU" sz="1100" dirty="0">
                <a:latin typeface="+mn-lt"/>
                <a:sym typeface="Montserrat Light"/>
              </a:rPr>
              <a:t>#годпамятииславы, </a:t>
            </a:r>
            <a:r>
              <a:rPr lang="en-US" sz="1100" dirty="0">
                <a:latin typeface="+mn-lt"/>
                <a:sym typeface="Montserrat Light"/>
              </a:rPr>
              <a:t>#</a:t>
            </a:r>
            <a:r>
              <a:rPr lang="ru-RU" sz="1100" dirty="0">
                <a:latin typeface="+mn-lt"/>
                <a:sym typeface="Montserrat Light"/>
              </a:rPr>
              <a:t>год2020, </a:t>
            </a:r>
            <a:r>
              <a:rPr lang="ru-RU" dirty="0">
                <a:latin typeface="+mn-lt"/>
                <a:sym typeface="Montserrat Light"/>
              </a:rPr>
              <a:t>#подвигбессмертен</a:t>
            </a:r>
            <a:r>
              <a:rPr lang="ru-RU" sz="1100" dirty="0">
                <a:latin typeface="+mn-lt"/>
                <a:sym typeface="Montserrat Light"/>
              </a:rPr>
              <a:t/>
            </a:r>
            <a:br>
              <a:rPr lang="ru-RU" sz="1100" dirty="0">
                <a:latin typeface="+mn-lt"/>
                <a:sym typeface="Montserrat Light"/>
              </a:rPr>
            </a:br>
            <a:endParaRPr lang="ru-RU" dirty="0"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Анонс памятной даты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Размещение билбордов и сити-форматов на центральных улицах городов РФ. </a:t>
            </a:r>
          </a:p>
          <a:p>
            <a:endParaRPr lang="ru-RU" dirty="0">
              <a:latin typeface="+mn-lt"/>
              <a:sym typeface="Montserrat Ligh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8610334" y="-6439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8984" y="894542"/>
            <a:ext cx="383482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42793" y="894542"/>
            <a:ext cx="416754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53805" y="895949"/>
            <a:ext cx="0" cy="3525316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16773" y="901700"/>
            <a:ext cx="0" cy="3519565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42793" y="4422072"/>
            <a:ext cx="416754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18254" y="4421265"/>
            <a:ext cx="3835551" cy="7548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449231" y="-6351"/>
            <a:ext cx="527227" cy="901701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355795" y="-6351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20588" y="-6352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ФОРМАТЫ МЕРОПРИЯТИЙ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26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УРОК ПАМЯТИ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8373" y="804177"/>
            <a:ext cx="8156863" cy="447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Цель урока: </a:t>
            </a: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донести ценность традиции памяти неизвестных бойцов и их подвигов по всему миру – </a:t>
            </a:r>
            <a:b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</a:b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в особенности в современной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Задачи урока: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рассказать о зарождении традиции памяти о неизвестных бойцах по всему миру и в России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показать основные символы Дня Неизвестного солдата: памятники, монументы, Вечный Огонь</a:t>
            </a:r>
            <a:b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- проинформировать о важных работах поисковиков в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Время: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основной исторический блок о памятной дате и истории ее появления – не более 15 минут с представителем Поискового Движения России и не более 30 минут без его участия (с учетом видео-материалов и т.д.)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интерактивная часть – не более 10 минут (короткие задания с онлайн картой, ответы на вопросы)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 представителя Поискового Движения России (региональное отделение) – не более 15 минут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Учитель демонстрирует презентацию/ведет урок о Дне Неизвестного солдата, а также знакомит учеников с видео о Поисковом Движении в России* (или же включает в урок короткий рассказ представителя этого движения – по возможности**)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*Учитель дополнительно подключает видео или презентационные материалы (с сайта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год2020.рф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). Дополнительные материалы также будут предоставлены отдельной ссылкой.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** Можно пригласить поисковиков из своего региона. Контактные данные региональных представителей для получения спикера на урок: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3"/>
              </a:rPr>
              <a:t>http://rf-poisk.ru/regions/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</a:p>
          <a:p>
            <a:endParaRPr lang="ru-RU" sz="1100" dirty="0"/>
          </a:p>
        </p:txBody>
      </p:sp>
      <p:pic>
        <p:nvPicPr>
          <p:cNvPr id="1032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10460">
            <a:off x="7372114" y="871519"/>
            <a:ext cx="2148612" cy="8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767" y="109401"/>
            <a:ext cx="1783168" cy="7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Анатолий Рыбаков: Неизвестный солдат | Букланди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44" t="6032" r="1" b="4856"/>
          <a:stretch/>
        </p:blipFill>
        <p:spPr bwMode="auto">
          <a:xfrm>
            <a:off x="7549012" y="74661"/>
            <a:ext cx="1511959" cy="1545962"/>
          </a:xfrm>
          <a:prstGeom prst="ellipse">
            <a:avLst/>
          </a:prstGeom>
          <a:noFill/>
          <a:ln w="31750" cmpd="sng">
            <a:solidFill>
              <a:srgbClr val="92975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87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ОНЛАЙН ТЕСТ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6792" y="804177"/>
            <a:ext cx="4624526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Цель теста: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обратить внимание школьник в онлайн пространстве на важную дату - 3 декабря, День Неизвестного солдата - с необычного ракурса: с исторической точки зрения и с точки зрения традиций сохранения памяти о неизвестных бойцах, археологической тематики.</a:t>
            </a: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стартовая страница теста располагается на сайте Года памяти и славы и ведет на прохождение теста в социальной сети ВКонтакте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тест размещается в группе Поискового Движения России - </a:t>
            </a:r>
            <a:r>
              <a:rPr lang="en-US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https://vk.com/rfpoisk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школьники проходят тест онлайн и делятся результатами в своих аккаунтах (с помощью репостов) 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Анонсирование* через: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сайт Года памяти и славы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ресурсы РДШ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ресурсы Поискового Движения России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*Возможно подключение блогеров, в том числе региональных</a:t>
            </a:r>
            <a:endParaRPr lang="ru-RU" sz="1100" dirty="0"/>
          </a:p>
        </p:txBody>
      </p:sp>
      <p:pic>
        <p:nvPicPr>
          <p:cNvPr id="1036" name="Picture 12" descr="В Музее Победы представят реликвии времен войны, найденные на местах  сражений в Тверской обла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3"/>
          <a:stretch/>
        </p:blipFill>
        <p:spPr bwMode="auto">
          <a:xfrm>
            <a:off x="5891645" y="3016030"/>
            <a:ext cx="3172149" cy="20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4319" t="10081" r="25682" b="6040"/>
          <a:stretch/>
        </p:blipFill>
        <p:spPr>
          <a:xfrm>
            <a:off x="5891645" y="103908"/>
            <a:ext cx="3172149" cy="2991914"/>
          </a:xfrm>
          <a:prstGeom prst="rect">
            <a:avLst/>
          </a:prstGeom>
        </p:spPr>
      </p:pic>
      <p:pic>
        <p:nvPicPr>
          <p:cNvPr id="14" name="Picture 4" descr="Вконтакте логотип PNG картинки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849" y="488577"/>
            <a:ext cx="741592" cy="7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1 сентября 1939 года. Война, в которой победили Гитлер и Сталин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3530" y="1367880"/>
            <a:ext cx="1888378" cy="10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854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509</Words>
  <Application>Microsoft Macintosh PowerPoint</Application>
  <PresentationFormat>Экран (16:9)</PresentationFormat>
  <Paragraphs>78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Ristretto Pro Rg</vt:lpstr>
      <vt:lpstr>Montserrat</vt:lpstr>
      <vt:lpstr>Montserrat Light</vt:lpstr>
      <vt:lpstr>Montserrat Black</vt:lpstr>
      <vt:lpstr>Futura PT</vt:lpstr>
      <vt:lpstr>Montserrat ExtraBold</vt:lpstr>
      <vt:lpstr>Futura PT Heavy</vt:lpstr>
      <vt:lpstr>Calibri</vt:lpstr>
      <vt:lpstr>Wingdings</vt:lpstr>
      <vt:lpstr>Helvetica Neue</vt:lpstr>
      <vt:lpstr>Office Theme</vt:lpstr>
      <vt:lpstr>Слайд 1</vt:lpstr>
      <vt:lpstr>Слайд 2</vt:lpstr>
      <vt:lpstr>Слайд 3</vt:lpstr>
      <vt:lpstr>    ГРАФИК МЕРОПРИЯТИЙ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Алферьева Екатерина</dc:creator>
  <cp:lastModifiedBy>user112-43</cp:lastModifiedBy>
  <cp:revision>264</cp:revision>
  <cp:lastPrinted>2020-11-22T19:48:25Z</cp:lastPrinted>
  <dcterms:modified xsi:type="dcterms:W3CDTF">2020-11-23T10:58:32Z</dcterms:modified>
</cp:coreProperties>
</file>